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827" r:id="rId3"/>
    <p:sldId id="838" r:id="rId4"/>
    <p:sldId id="856" r:id="rId5"/>
    <p:sldId id="926" r:id="rId6"/>
    <p:sldId id="915" r:id="rId7"/>
    <p:sldId id="907" r:id="rId8"/>
    <p:sldId id="908" r:id="rId9"/>
    <p:sldId id="909" r:id="rId10"/>
    <p:sldId id="917" r:id="rId11"/>
    <p:sldId id="912" r:id="rId12"/>
    <p:sldId id="913" r:id="rId13"/>
    <p:sldId id="914" r:id="rId14"/>
    <p:sldId id="918" r:id="rId15"/>
    <p:sldId id="919" r:id="rId16"/>
    <p:sldId id="920" r:id="rId17"/>
    <p:sldId id="921" r:id="rId18"/>
    <p:sldId id="922" r:id="rId19"/>
    <p:sldId id="923" r:id="rId20"/>
    <p:sldId id="924" r:id="rId21"/>
    <p:sldId id="836" r:id="rId22"/>
    <p:sldId id="854" r:id="rId23"/>
    <p:sldId id="837" r:id="rId24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作者" initials="作" lastIdx="0" clrIdx="1"/>
  <p:cmAuthor id="3" name="sharo" initials="s" lastIdx="1" clrIdx="2"/>
  <p:cmAuthor id="4" name="10107" initials="1" lastIdx="6" clrIdx="3"/>
  <p:cmAuthor id="5" name="销售四部直播06" initials="销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41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E:\YiYi\王荟一\1王荟一\2018-3-2\李青元\2020-2021龙头股\2021\ppt 封面10-13.jpgppt 封面10-13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635" y="1270"/>
            <a:ext cx="12190730" cy="6854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4.png"/><Relationship Id="rId1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png"/><Relationship Id="rId7" Type="http://schemas.openxmlformats.org/officeDocument/2006/relationships/tags" Target="../tags/tag21.xml"/><Relationship Id="rId6" Type="http://schemas.openxmlformats.org/officeDocument/2006/relationships/image" Target="../media/image9.png"/><Relationship Id="rId5" Type="http://schemas.openxmlformats.org/officeDocument/2006/relationships/tags" Target="../tags/tag20.xml"/><Relationship Id="rId4" Type="http://schemas.openxmlformats.org/officeDocument/2006/relationships/image" Target="../media/image8.png"/><Relationship Id="rId3" Type="http://schemas.openxmlformats.org/officeDocument/2006/relationships/tags" Target="../tags/tag19.xml"/><Relationship Id="rId2" Type="http://schemas.openxmlformats.org/officeDocument/2006/relationships/image" Target="../media/image4.png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4.png"/><Relationship Id="rId1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../media/image4.png"/><Relationship Id="rId3" Type="http://schemas.openxmlformats.org/officeDocument/2006/relationships/tags" Target="../tags/tag27.xml"/><Relationship Id="rId2" Type="http://schemas.openxmlformats.org/officeDocument/2006/relationships/image" Target="../media/image12.png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1764030" y="1380490"/>
            <a:ext cx="5079365" cy="1056005"/>
          </a:xfrm>
        </p:spPr>
        <p:txBody>
          <a:bodyPr>
            <a:normAutofit/>
          </a:bodyPr>
          <a:p>
            <a:pPr algn="l"/>
            <a:r>
              <a:rPr lang="zh-CN" altLang="en-US" sz="49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主升系列课程</a:t>
            </a:r>
            <a:r>
              <a:rPr lang="zh-CN" altLang="en-US" b="1"/>
              <a:t> </a:t>
            </a:r>
            <a:endParaRPr lang="zh-CN" altLang="en-US" b="1"/>
          </a:p>
        </p:txBody>
      </p:sp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330" y="1591310"/>
            <a:ext cx="3172460" cy="3172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4030" y="3656965"/>
            <a:ext cx="4801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涨停复盘与案例解析</a:t>
            </a:r>
            <a:endParaRPr lang="zh-CN" altLang="en-US" sz="4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10565"/>
            <a:ext cx="11946890" cy="5476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9775"/>
            <a:ext cx="11884660" cy="54476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9140"/>
            <a:ext cx="11924665" cy="5466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9775"/>
            <a:ext cx="11862435" cy="5437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10565"/>
            <a:ext cx="11946890" cy="5476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9615"/>
            <a:ext cx="11884660" cy="54476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9615"/>
            <a:ext cx="11924665" cy="54660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9615"/>
            <a:ext cx="1192784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9140"/>
            <a:ext cx="11862435" cy="54375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19455"/>
            <a:ext cx="11905615" cy="5457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700" y="2390140"/>
            <a:ext cx="63099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建立自己的交易核心框架，一切学习的东西都是在辅助加强核心框架的操作，系统性思维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见路不走是一种对自己交易的尊重，什么钱都想赚的人往往什么都赚不到，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高手只赚一种钱，十年磨一剑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121400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9150" y="2792730"/>
            <a:ext cx="6966585" cy="1523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832d77b76c05bb798b9f00c86b7f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552565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知行合一平常心欲速则不达</a:t>
            </a:r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2180" y="1979930"/>
            <a:ext cx="5575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系统性复盘的两种主要思路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8300" y="2896235"/>
            <a:ext cx="5915025" cy="2660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b="1">
              <a:solidFill>
                <a:srgbClr val="C00000"/>
              </a:solidFill>
            </a:endParaRPr>
          </a:p>
          <a:p>
            <a:pPr algn="ctr"/>
            <a:endParaRPr lang="zh-CN" altLang="en-US" b="1">
              <a:solidFill>
                <a:srgbClr val="C00000"/>
              </a:solidFill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自上而下</a:t>
            </a:r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先大盘（天时配合），再板块，最后个股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自下而上</a:t>
            </a:r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先个股（强扭转），再板块，大盘确认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9615"/>
            <a:ext cx="11883390" cy="5447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2180" y="1979930"/>
            <a:ext cx="5575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赚钱的三大要素（赚钱</a:t>
            </a:r>
            <a:r>
              <a:rPr lang="en-US" altLang="zh-CN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=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行情</a:t>
            </a:r>
            <a:r>
              <a:rPr lang="en-US" altLang="zh-CN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+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技能）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00910" y="342900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</a:rPr>
              <a:t>仓位</a:t>
            </a:r>
            <a:r>
              <a:rPr lang="en-US" altLang="zh-CN" sz="4000" b="1">
                <a:solidFill>
                  <a:srgbClr val="C00000"/>
                </a:solidFill>
              </a:rPr>
              <a:t>*</a:t>
            </a:r>
            <a:r>
              <a:rPr lang="zh-CN" altLang="en-US" sz="4000" b="1">
                <a:solidFill>
                  <a:srgbClr val="C00000"/>
                </a:solidFill>
              </a:rPr>
              <a:t>空间</a:t>
            </a:r>
            <a:r>
              <a:rPr lang="en-US" altLang="zh-CN" sz="4000" b="1">
                <a:solidFill>
                  <a:srgbClr val="C00000"/>
                </a:solidFill>
              </a:rPr>
              <a:t>*</a:t>
            </a:r>
            <a:r>
              <a:rPr lang="zh-CN" altLang="en-US" sz="4000" b="1">
                <a:solidFill>
                  <a:srgbClr val="C00000"/>
                </a:solidFill>
              </a:rPr>
              <a:t>频率</a:t>
            </a:r>
            <a:endParaRPr lang="zh-CN" altLang="en-US" sz="40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2180" y="1979930"/>
            <a:ext cx="4615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</a:rPr>
              <a:t>涨停板的几种形态</a:t>
            </a:r>
            <a:endParaRPr lang="zh-CN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50010" y="2972435"/>
            <a:ext cx="6241415" cy="2660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1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一字涨停：开盘即涨停，一般由于突发性利好或者炒作拉升过程中情绪高潮出现。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2T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字板，涨停开盘后，盘中价格打开，实现成交换手，再回封，实现涨停板收盘</a:t>
            </a:r>
            <a:endParaRPr lang="en-US" altLang="zh-CN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en-US" altLang="zh-CN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3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实体大阳涨停：开盘后盘中形成踊跃买盘，拉升封板。一般有烂板和封单坚决的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涨停板。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1035" y="1590040"/>
            <a:ext cx="4615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</a:rPr>
              <a:t>首板涨停后的几种走势特征</a:t>
            </a:r>
            <a:endParaRPr lang="zh-CN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140" y="2795270"/>
            <a:ext cx="3534410" cy="1783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6600" y="2795270"/>
            <a:ext cx="3450590" cy="1783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88020" y="2795270"/>
            <a:ext cx="3837305" cy="17837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345" name="Freeform 11"/>
          <p:cNvSpPr/>
          <p:nvPr>
            <p:custDataLst>
              <p:tags r:id="rId4"/>
            </p:custDataLst>
          </p:nvPr>
        </p:nvSpPr>
        <p:spPr>
          <a:xfrm>
            <a:off x="7441250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52550" y="766445"/>
            <a:ext cx="9658350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4910" y="1809115"/>
            <a:ext cx="8115300" cy="3817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0795" y="2975610"/>
            <a:ext cx="58991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B05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下</a:t>
            </a:r>
            <a:endParaRPr lang="zh-CN" altLang="en-US" sz="3200" b="1">
              <a:solidFill>
                <a:srgbClr val="00B05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00B050"/>
                </a:solidFill>
                <a:latin typeface="方正黑体简体" panose="02000000000000000000" charset="-122"/>
                <a:ea typeface="方正黑体简体" panose="02000000000000000000" charset="-122"/>
              </a:rPr>
              <a:t>跌</a:t>
            </a:r>
            <a:endParaRPr lang="zh-CN" altLang="en-US" sz="3200" b="1">
              <a:solidFill>
                <a:srgbClr val="00B05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00B050"/>
                </a:solidFill>
                <a:latin typeface="方正黑体简体" panose="02000000000000000000" charset="-122"/>
                <a:ea typeface="方正黑体简体" panose="02000000000000000000" charset="-122"/>
              </a:rPr>
              <a:t>趋</a:t>
            </a:r>
            <a:endParaRPr lang="zh-CN" altLang="en-US" sz="3200" b="1">
              <a:solidFill>
                <a:srgbClr val="00B05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00B05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势</a:t>
            </a:r>
            <a:endParaRPr lang="zh-CN" altLang="en-US" sz="3200" b="1">
              <a:solidFill>
                <a:srgbClr val="00B05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99180" y="4647565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建仓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44720" y="5043170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70C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洗盘</a:t>
            </a:r>
            <a:endParaRPr lang="zh-CN" altLang="en-US" sz="3200" b="1">
              <a:solidFill>
                <a:srgbClr val="0070C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3540" y="4236720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试盘</a:t>
            </a:r>
            <a:endParaRPr lang="zh-CN" altLang="en-US" sz="3200" b="1"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26810" y="2679065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拉高</a:t>
            </a:r>
            <a:endParaRPr lang="zh-CN" altLang="en-US" sz="3200" b="1"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28915" y="2175510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方正黑体简体" panose="02000000000000000000" charset="-122"/>
                <a:ea typeface="方正黑体简体" panose="02000000000000000000" charset="-122"/>
              </a:rPr>
              <a:t>出货</a:t>
            </a:r>
            <a:endParaRPr lang="zh-CN" altLang="en-US" sz="3200" b="1"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29040" y="2975610"/>
            <a:ext cx="58991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上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涨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趋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势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02130" y="1121410"/>
            <a:ext cx="750951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资金的运作过程（股票运行的趋势规律）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l"/>
            <a:r>
              <a:rPr lang="zh-CN" altLang="en-US" sz="32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新生-发展-鼎盛-衰竭-消亡</a:t>
            </a:r>
            <a:endParaRPr lang="zh-CN" altLang="en-US" sz="32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1050" y="2863850"/>
            <a:ext cx="551815" cy="2529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交易信心逐步丧失</a:t>
            </a:r>
            <a:endParaRPr lang="zh-CN" altLang="en-US" sz="2400">
              <a:solidFill>
                <a:srgbClr val="C0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99270" y="2864485"/>
            <a:ext cx="551815" cy="2529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highlight>
                  <a:srgbClr val="FFFF00"/>
                </a:highlight>
                <a:latin typeface="方正黑体简体" panose="02000000000000000000" charset="-122"/>
                <a:ea typeface="方正黑体简体" panose="02000000000000000000" charset="-122"/>
              </a:rPr>
              <a:t>交易信心逐步爆棚</a:t>
            </a:r>
            <a:endParaRPr lang="zh-CN" altLang="en-US" sz="2400">
              <a:solidFill>
                <a:srgbClr val="C00000"/>
              </a:solidFill>
              <a:highlight>
                <a:srgbClr val="FFFF00"/>
              </a:highlight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781056" y="180928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9813610" y="556654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PLACING_PICTURE_USER_VIEWPORT" val="{&quot;height&quot;:6012,&quot;width&quot;:12780}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PP_MARK_KEY" val="3420c857-2dba-43f8-9f24-4fe87479c3ec"/>
  <p:tag name="COMMONDATA" val="eyJoZGlkIjoiOWMwMjhhMGZkMTlmYjMyNGZlNDNiNTYxNzUzNzllNWQifQ==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WPS 演示</Application>
  <PresentationFormat>宽屏</PresentationFormat>
  <Paragraphs>62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方正黑体简体</vt:lpstr>
      <vt:lpstr>微软雅黑</vt:lpstr>
      <vt:lpstr>Calibri</vt:lpstr>
      <vt:lpstr>Arial Unicode MS</vt:lpstr>
      <vt:lpstr>Office 主题</vt:lpstr>
      <vt:lpstr>主升系列课程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狂草</cp:lastModifiedBy>
  <cp:revision>140</cp:revision>
  <dcterms:created xsi:type="dcterms:W3CDTF">2021-07-12T09:18:00Z</dcterms:created>
  <dcterms:modified xsi:type="dcterms:W3CDTF">2024-08-21T07:41:05Z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5E45A84432A846B59E2D4C6CCF9A1C46_13</vt:lpwstr>
  </property>
  <property fmtid="{D5CDD505-2E9C-101B-9397-08002B2CF9AE}" pid="3" name="KSOProductBuildVer">
    <vt:lpwstr>2052-12.1.0.17827</vt:lpwstr>
  </property>
</Properties>
</file>